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59" r:id="rId8"/>
    <p:sldId id="260" r:id="rId9"/>
    <p:sldId id="261" r:id="rId10"/>
    <p:sldId id="262"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3C2DDE-C382-682C-3FD9-6BAD0A2728F5}" v="89" dt="2022-04-25T17:10:19.015"/>
    <p1510:client id="{BB75B246-818B-4544-9CF2-3811C89AC8FB}" v="239" dt="2022-04-25T19:00:05.771"/>
    <p1510:client id="{24DC82EA-04DE-EB94-9A2B-917B16DD9B8C}" v="9" dt="2022-04-25T18:55:48.3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4/25/2022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‹Nº›</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4/25/2022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4/25/2022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4/25/2022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3E5059C3-6A89-4494-99FF-5A4D6FFD50EB}" type="datetimeFigureOut">
              <a:rPr lang="en-US" dirty="0"/>
              <a:t>4/25/2022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4/25/2022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2609285" y="2851331"/>
            <a:ext cx="3893623" cy="3071434"/>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6666635" y="2851331"/>
            <a:ext cx="3899798" cy="3071434"/>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4/25/2022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4/25/2022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4/25/2022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s-MX"/>
              <a:t>Haz clic para modificar el estilo de título del patrón</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37D525BB-DA17-4BA0-B3C8-3AC3ABC827E6}" type="datetimeFigureOut">
              <a:rPr lang="en-US" dirty="0"/>
              <a:t>4/25/2022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s-MX"/>
              <a:t>Haz clic para modificar el estilo de título del patrón</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B16C4C9A-3960-41CF-A4E9-2A8FB932454B}" type="datetimeFigureOut">
              <a:rPr lang="en-US" dirty="0"/>
              <a:t>4/25/2022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4/25/2022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‹Nº›</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hmong.es/wiki/Stochastic"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hyperlink" Target="https://hmong.es/wiki/Fracta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rezi.com/i2buxzkmodz4/paisaje-fractal/" TargetMode="External"/><Relationship Id="rId2" Type="http://schemas.openxmlformats.org/officeDocument/2006/relationships/hyperlink" Target="https://hmong.es/wiki/Fractal_landscap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73" name="Picture 36">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4" name="Picture 38">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5" name="Rectangle 40">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42">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44">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46">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TextBox 48">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80" name="Rectangle 50">
            <a:extLst>
              <a:ext uri="{FF2B5EF4-FFF2-40B4-BE49-F238E27FC236}">
                <a16:creationId xmlns:a16="http://schemas.microsoft.com/office/drawing/2014/main" id="{B3408E4B-2DDD-4FB3-9181-7D8A09775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52">
            <a:extLst>
              <a:ext uri="{FF2B5EF4-FFF2-40B4-BE49-F238E27FC236}">
                <a16:creationId xmlns:a16="http://schemas.microsoft.com/office/drawing/2014/main" id="{3FCA32F3-0B4B-449A-8A9D-309A1B6782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2" name="Picture 54">
            <a:extLst>
              <a:ext uri="{FF2B5EF4-FFF2-40B4-BE49-F238E27FC236}">
                <a16:creationId xmlns:a16="http://schemas.microsoft.com/office/drawing/2014/main" id="{D1C78E1D-D549-4B5E-B65A-7353ED14D8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3" name="Rectangle 56">
            <a:extLst>
              <a:ext uri="{FF2B5EF4-FFF2-40B4-BE49-F238E27FC236}">
                <a16:creationId xmlns:a16="http://schemas.microsoft.com/office/drawing/2014/main" id="{BC93C630-65D6-40FA-A096-8251FB983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58">
            <a:extLst>
              <a:ext uri="{FF2B5EF4-FFF2-40B4-BE49-F238E27FC236}">
                <a16:creationId xmlns:a16="http://schemas.microsoft.com/office/drawing/2014/main" id="{C2C51E34-9874-483C-A2C5-C9D271AD1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0">
            <a:extLst>
              <a:ext uri="{FF2B5EF4-FFF2-40B4-BE49-F238E27FC236}">
                <a16:creationId xmlns:a16="http://schemas.microsoft.com/office/drawing/2014/main" id="{6109E7E7-5EA4-4526-A350-196FF2782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BA7929-361B-92FC-4044-FE36E0DC772A}"/>
              </a:ext>
            </a:extLst>
          </p:cNvPr>
          <p:cNvSpPr>
            <a:spLocks noGrp="1"/>
          </p:cNvSpPr>
          <p:nvPr>
            <p:ph type="ctrTitle"/>
          </p:nvPr>
        </p:nvSpPr>
        <p:spPr>
          <a:xfrm>
            <a:off x="1969803" y="808056"/>
            <a:ext cx="8608037" cy="1077229"/>
          </a:xfrm>
        </p:spPr>
        <p:txBody>
          <a:bodyPr vert="horz" lIns="91440" tIns="45720" rIns="91440" bIns="45720" rtlCol="0" anchor="t">
            <a:normAutofit/>
          </a:bodyPr>
          <a:lstStyle/>
          <a:p>
            <a:pPr algn="l"/>
            <a:r>
              <a:rPr lang="en-US" sz="3400"/>
              <a:t>Paisaje montañoso de Mandelbrot </a:t>
            </a:r>
          </a:p>
        </p:txBody>
      </p:sp>
      <p:sp>
        <p:nvSpPr>
          <p:cNvPr id="3" name="Subtítulo 2">
            <a:extLst>
              <a:ext uri="{FF2B5EF4-FFF2-40B4-BE49-F238E27FC236}">
                <a16:creationId xmlns:a16="http://schemas.microsoft.com/office/drawing/2014/main" id="{52636296-284B-0218-2E5D-AD54240CC120}"/>
              </a:ext>
            </a:extLst>
          </p:cNvPr>
          <p:cNvSpPr>
            <a:spLocks noGrp="1"/>
          </p:cNvSpPr>
          <p:nvPr>
            <p:ph type="subTitle" idx="1"/>
          </p:nvPr>
        </p:nvSpPr>
        <p:spPr>
          <a:xfrm>
            <a:off x="1969803" y="5551927"/>
            <a:ext cx="3800523" cy="1077229"/>
          </a:xfrm>
        </p:spPr>
        <p:txBody>
          <a:bodyPr vert="horz" lIns="91440" tIns="45720" rIns="91440" bIns="45720" rtlCol="0" anchor="ctr">
            <a:normAutofit/>
          </a:bodyPr>
          <a:lstStyle/>
          <a:p>
            <a:pPr algn="l">
              <a:lnSpc>
                <a:spcPct val="100000"/>
              </a:lnSpc>
              <a:spcBef>
                <a:spcPts val="200"/>
              </a:spcBef>
              <a:spcAft>
                <a:spcPts val="200"/>
              </a:spcAft>
            </a:pPr>
            <a:r>
              <a:rPr lang="en-US" sz="1050" dirty="0"/>
              <a:t>Por:</a:t>
            </a:r>
          </a:p>
          <a:p>
            <a:pPr marL="285750" indent="-285750" algn="l">
              <a:lnSpc>
                <a:spcPct val="100000"/>
              </a:lnSpc>
              <a:spcBef>
                <a:spcPts val="200"/>
              </a:spcBef>
              <a:spcAft>
                <a:spcPts val="200"/>
              </a:spcAft>
              <a:buFont typeface="Wingdings" panose="05000000000000000000" pitchFamily="2" charset="2"/>
              <a:buChar char="§"/>
            </a:pPr>
            <a:r>
              <a:rPr lang="en-US" sz="1050" dirty="0"/>
              <a:t>Jorge Luis González de la Cerda</a:t>
            </a:r>
          </a:p>
          <a:p>
            <a:pPr marL="285750" indent="-285750" algn="l">
              <a:lnSpc>
                <a:spcPct val="100000"/>
              </a:lnSpc>
              <a:spcBef>
                <a:spcPts val="200"/>
              </a:spcBef>
              <a:spcAft>
                <a:spcPts val="200"/>
              </a:spcAft>
              <a:buFont typeface="Wingdings" panose="05000000000000000000" pitchFamily="2" charset="2"/>
              <a:buChar char="§"/>
            </a:pPr>
            <a:r>
              <a:rPr lang="en-US" sz="1050" dirty="0"/>
              <a:t>José Carlos López Aguilar</a:t>
            </a:r>
          </a:p>
          <a:p>
            <a:pPr marL="285750" indent="-285750" algn="l">
              <a:lnSpc>
                <a:spcPct val="100000"/>
              </a:lnSpc>
              <a:spcBef>
                <a:spcPts val="200"/>
              </a:spcBef>
              <a:spcAft>
                <a:spcPts val="200"/>
              </a:spcAft>
              <a:buFont typeface="Wingdings" panose="05000000000000000000" pitchFamily="2" charset="2"/>
              <a:buChar char="§"/>
            </a:pPr>
            <a:r>
              <a:rPr lang="en-US" sz="1050" dirty="0"/>
              <a:t>José Daniel Gutiérrez García</a:t>
            </a:r>
          </a:p>
        </p:txBody>
      </p:sp>
      <p:pic>
        <p:nvPicPr>
          <p:cNvPr id="5" name="Imagen 4">
            <a:extLst>
              <a:ext uri="{FF2B5EF4-FFF2-40B4-BE49-F238E27FC236}">
                <a16:creationId xmlns:a16="http://schemas.microsoft.com/office/drawing/2014/main" id="{1021E68E-DD4E-4D91-96D0-7A5E742323CB}"/>
              </a:ext>
            </a:extLst>
          </p:cNvPr>
          <p:cNvPicPr>
            <a:picLocks noChangeAspect="1"/>
          </p:cNvPicPr>
          <p:nvPr/>
        </p:nvPicPr>
        <p:blipFill rotWithShape="1">
          <a:blip r:embed="rId5"/>
          <a:srcRect t="9028" r="2" b="2"/>
          <a:stretch/>
        </p:blipFill>
        <p:spPr>
          <a:xfrm>
            <a:off x="2454918" y="2403680"/>
            <a:ext cx="3070757" cy="281926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86" name="Rectangle 62">
            <a:extLst>
              <a:ext uri="{FF2B5EF4-FFF2-40B4-BE49-F238E27FC236}">
                <a16:creationId xmlns:a16="http://schemas.microsoft.com/office/drawing/2014/main" id="{22373A23-D87D-48AD-A357-96100C722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0BEFB282-B3DD-440C-BDE3-170A61359993}"/>
              </a:ext>
            </a:extLst>
          </p:cNvPr>
          <p:cNvPicPr>
            <a:picLocks noChangeAspect="1"/>
          </p:cNvPicPr>
          <p:nvPr/>
        </p:nvPicPr>
        <p:blipFill rotWithShape="1">
          <a:blip r:embed="rId6"/>
          <a:srcRect l="18073" t="27517" r="17642" b="24023"/>
          <a:stretch/>
        </p:blipFill>
        <p:spPr>
          <a:xfrm>
            <a:off x="9298858" y="6368057"/>
            <a:ext cx="2078204" cy="522198"/>
          </a:xfrm>
          <a:prstGeom prst="rect">
            <a:avLst/>
          </a:prstGeom>
        </p:spPr>
      </p:pic>
      <p:sp>
        <p:nvSpPr>
          <p:cNvPr id="21" name="Subtítulo 2">
            <a:extLst>
              <a:ext uri="{FF2B5EF4-FFF2-40B4-BE49-F238E27FC236}">
                <a16:creationId xmlns:a16="http://schemas.microsoft.com/office/drawing/2014/main" id="{91835A55-E15C-4512-A99A-827C6AA86209}"/>
              </a:ext>
            </a:extLst>
          </p:cNvPr>
          <p:cNvSpPr txBox="1">
            <a:spLocks/>
          </p:cNvSpPr>
          <p:nvPr/>
        </p:nvSpPr>
        <p:spPr>
          <a:xfrm>
            <a:off x="2041450" y="1449835"/>
            <a:ext cx="3800523" cy="505396"/>
          </a:xfrm>
          <a:prstGeom prst="rect">
            <a:avLst/>
          </a:prstGeom>
        </p:spPr>
        <p:txBody>
          <a:bodyPr vert="horz" lIns="91440" tIns="45720" rIns="91440" bIns="45720" rtlCol="0" anchor="ctr">
            <a:normAutofit/>
          </a:bodyPr>
          <a:lstStyle>
            <a:lvl1pPr marL="0" indent="0" algn="r"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9pPr>
          </a:lstStyle>
          <a:p>
            <a:pPr algn="l"/>
            <a:r>
              <a:rPr lang="en-US" dirty="0"/>
              <a:t>Proyecto modulo 2 </a:t>
            </a:r>
            <a:endParaRPr lang="en-US" sz="1050" dirty="0"/>
          </a:p>
        </p:txBody>
      </p:sp>
      <p:pic>
        <p:nvPicPr>
          <p:cNvPr id="7" name="Imagen 6">
            <a:extLst>
              <a:ext uri="{FF2B5EF4-FFF2-40B4-BE49-F238E27FC236}">
                <a16:creationId xmlns:a16="http://schemas.microsoft.com/office/drawing/2014/main" id="{7CBDA7C3-FB84-429F-89A7-933443911B5F}"/>
              </a:ext>
            </a:extLst>
          </p:cNvPr>
          <p:cNvPicPr>
            <a:picLocks noChangeAspect="1"/>
          </p:cNvPicPr>
          <p:nvPr/>
        </p:nvPicPr>
        <p:blipFill rotWithShape="1">
          <a:blip r:embed="rId7"/>
          <a:srcRect l="628"/>
          <a:stretch/>
        </p:blipFill>
        <p:spPr>
          <a:xfrm>
            <a:off x="6214369" y="2395797"/>
            <a:ext cx="3753304" cy="2817977"/>
          </a:xfrm>
          <a:prstGeom prst="rect">
            <a:avLst/>
          </a:prstGeom>
        </p:spPr>
      </p:pic>
    </p:spTree>
    <p:extLst>
      <p:ext uri="{BB962C8B-B14F-4D97-AF65-F5344CB8AC3E}">
        <p14:creationId xmlns:p14="http://schemas.microsoft.com/office/powerpoint/2010/main" val="3979625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12" name="Picture 1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14" name="Rectangle 1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8379F98-DCAE-2333-3A8F-EA1D8BC9CA23}"/>
              </a:ext>
            </a:extLst>
          </p:cNvPr>
          <p:cNvSpPr>
            <a:spLocks noGrp="1"/>
          </p:cNvSpPr>
          <p:nvPr>
            <p:ph type="title"/>
          </p:nvPr>
        </p:nvSpPr>
        <p:spPr>
          <a:xfrm>
            <a:off x="2611808" y="808056"/>
            <a:ext cx="7958331" cy="1530542"/>
          </a:xfrm>
        </p:spPr>
        <p:txBody>
          <a:bodyPr>
            <a:normAutofit/>
          </a:bodyPr>
          <a:lstStyle/>
          <a:p>
            <a:pPr algn="l"/>
            <a:r>
              <a:rPr lang="es-ES" sz="4800">
                <a:cs typeface="Arial"/>
              </a:rPr>
              <a:t>Introducción:</a:t>
            </a:r>
            <a:br>
              <a:rPr lang="es-ES" sz="4800">
                <a:cs typeface="Arial"/>
              </a:rPr>
            </a:br>
            <a:endParaRPr lang="es-ES" sz="4800"/>
          </a:p>
        </p:txBody>
      </p:sp>
      <p:sp>
        <p:nvSpPr>
          <p:cNvPr id="3" name="Marcador de contenido 2">
            <a:extLst>
              <a:ext uri="{FF2B5EF4-FFF2-40B4-BE49-F238E27FC236}">
                <a16:creationId xmlns:a16="http://schemas.microsoft.com/office/drawing/2014/main" id="{45A51375-FA7A-479F-E60D-9DBDF6E98464}"/>
              </a:ext>
            </a:extLst>
          </p:cNvPr>
          <p:cNvSpPr>
            <a:spLocks noGrp="1"/>
          </p:cNvSpPr>
          <p:nvPr>
            <p:ph idx="1"/>
          </p:nvPr>
        </p:nvSpPr>
        <p:spPr>
          <a:xfrm>
            <a:off x="2362874" y="2662280"/>
            <a:ext cx="8207265" cy="3387664"/>
          </a:xfrm>
        </p:spPr>
        <p:txBody>
          <a:bodyPr anchor="t">
            <a:normAutofit/>
          </a:bodyPr>
          <a:lstStyle/>
          <a:p>
            <a:pPr marL="344170" indent="-344170" algn="just"/>
            <a:r>
              <a:rPr lang="es-ES" sz="1800" dirty="0">
                <a:ea typeface="+mn-lt"/>
                <a:cs typeface="+mn-lt"/>
              </a:rPr>
              <a:t>Los paisajes fractales representan el primer intento de añadir una tercera dimensión a las estructuras fractales. El método consiste en añadir un tercer eje cartesiano (z) a los ejes de abscisas (x) y ordenadas (y) de una estructura fractal plana, que viene dado de forma natural por la tasa de escape (número de ciclos de recursión necesarios para alcanzar algún valor umbral) o por el valor alcanzado por el módulo de una función recursiva tras un número adecuado de ciclos que caracterizan cada punto del fractal 2D correspondiente.</a:t>
            </a:r>
            <a:endParaRPr lang="es-ES" sz="1800" dirty="0">
              <a:cs typeface="Arial" panose="020B0604020202020204"/>
            </a:endParaRPr>
          </a:p>
        </p:txBody>
      </p:sp>
    </p:spTree>
    <p:extLst>
      <p:ext uri="{BB962C8B-B14F-4D97-AF65-F5344CB8AC3E}">
        <p14:creationId xmlns:p14="http://schemas.microsoft.com/office/powerpoint/2010/main" val="34264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9">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21" name="Picture 1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22" name="Rectangle 1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Shape 1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546B026-8B59-FE41-7520-1E62DC558897}"/>
              </a:ext>
            </a:extLst>
          </p:cNvPr>
          <p:cNvSpPr>
            <a:spLocks noGrp="1"/>
          </p:cNvSpPr>
          <p:nvPr>
            <p:ph type="title"/>
          </p:nvPr>
        </p:nvSpPr>
        <p:spPr>
          <a:xfrm>
            <a:off x="2611808" y="808056"/>
            <a:ext cx="7958331" cy="1530542"/>
          </a:xfrm>
        </p:spPr>
        <p:txBody>
          <a:bodyPr>
            <a:normAutofit/>
          </a:bodyPr>
          <a:lstStyle/>
          <a:p>
            <a:pPr algn="l"/>
            <a:r>
              <a:rPr lang="es-ES" sz="4800">
                <a:cs typeface="Arial"/>
              </a:rPr>
              <a:t>Objetivos</a:t>
            </a:r>
          </a:p>
        </p:txBody>
      </p:sp>
      <p:sp>
        <p:nvSpPr>
          <p:cNvPr id="3" name="Marcador de contenido 2">
            <a:extLst>
              <a:ext uri="{FF2B5EF4-FFF2-40B4-BE49-F238E27FC236}">
                <a16:creationId xmlns:a16="http://schemas.microsoft.com/office/drawing/2014/main" id="{0C26BAF3-D8CB-73A9-C105-D9031785ACB3}"/>
              </a:ext>
            </a:extLst>
          </p:cNvPr>
          <p:cNvSpPr>
            <a:spLocks noGrp="1"/>
          </p:cNvSpPr>
          <p:nvPr>
            <p:ph idx="1"/>
          </p:nvPr>
        </p:nvSpPr>
        <p:spPr>
          <a:xfrm>
            <a:off x="2362874" y="2662280"/>
            <a:ext cx="8207265" cy="3387664"/>
          </a:xfrm>
        </p:spPr>
        <p:txBody>
          <a:bodyPr anchor="t">
            <a:normAutofit/>
          </a:bodyPr>
          <a:lstStyle/>
          <a:p>
            <a:pPr marL="344170" indent="-344170" algn="just"/>
            <a:r>
              <a:rPr lang="es-ES" dirty="0">
                <a:ea typeface="+mn-lt"/>
                <a:cs typeface="+mn-lt"/>
              </a:rPr>
              <a:t>Realizar un paisaje montañoso empleando la ecuación de Mandelbrot.</a:t>
            </a:r>
            <a:endParaRPr lang="es-ES" dirty="0">
              <a:cs typeface="Arial" panose="020B0604020202020204"/>
            </a:endParaRPr>
          </a:p>
          <a:p>
            <a:pPr marL="344170" indent="-344170" algn="just"/>
            <a:r>
              <a:rPr lang="es-ES" dirty="0">
                <a:ea typeface="+mn-lt"/>
                <a:cs typeface="+mn-lt"/>
              </a:rPr>
              <a:t>Poner en práctica el conocimiento adquirido en el módulo 2 del curso.</a:t>
            </a:r>
            <a:endParaRPr lang="es-ES" dirty="0"/>
          </a:p>
          <a:p>
            <a:pPr marL="344170" indent="-344170" algn="just"/>
            <a:endParaRPr lang="es-ES" dirty="0">
              <a:cs typeface="Arial"/>
            </a:endParaRPr>
          </a:p>
        </p:txBody>
      </p:sp>
    </p:spTree>
    <p:extLst>
      <p:ext uri="{BB962C8B-B14F-4D97-AF65-F5344CB8AC3E}">
        <p14:creationId xmlns:p14="http://schemas.microsoft.com/office/powerpoint/2010/main" val="363536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8613075-9910-EB71-F7CB-4454200A6678}"/>
              </a:ext>
            </a:extLst>
          </p:cNvPr>
          <p:cNvSpPr>
            <a:spLocks noGrp="1"/>
          </p:cNvSpPr>
          <p:nvPr>
            <p:ph type="title"/>
          </p:nvPr>
        </p:nvSpPr>
        <p:spPr>
          <a:xfrm>
            <a:off x="1974738" y="808056"/>
            <a:ext cx="4986954" cy="1077229"/>
          </a:xfrm>
        </p:spPr>
        <p:txBody>
          <a:bodyPr>
            <a:normAutofit/>
          </a:bodyPr>
          <a:lstStyle/>
          <a:p>
            <a:pPr algn="l"/>
            <a:r>
              <a:rPr lang="es-ES" dirty="0">
                <a:cs typeface="Arial"/>
              </a:rPr>
              <a:t>Paisaje fractal</a:t>
            </a:r>
            <a:endParaRPr lang="es-ES"/>
          </a:p>
        </p:txBody>
      </p:sp>
      <p:sp>
        <p:nvSpPr>
          <p:cNvPr id="3" name="Marcador de contenido 2">
            <a:extLst>
              <a:ext uri="{FF2B5EF4-FFF2-40B4-BE49-F238E27FC236}">
                <a16:creationId xmlns:a16="http://schemas.microsoft.com/office/drawing/2014/main" id="{D03CD226-5718-CC8D-B8F9-A418B806C30F}"/>
              </a:ext>
            </a:extLst>
          </p:cNvPr>
          <p:cNvSpPr>
            <a:spLocks noGrp="1"/>
          </p:cNvSpPr>
          <p:nvPr>
            <p:ph idx="1"/>
          </p:nvPr>
        </p:nvSpPr>
        <p:spPr>
          <a:xfrm>
            <a:off x="1974739" y="2052116"/>
            <a:ext cx="4901548" cy="3997828"/>
          </a:xfrm>
        </p:spPr>
        <p:txBody>
          <a:bodyPr>
            <a:normAutofit/>
          </a:bodyPr>
          <a:lstStyle/>
          <a:p>
            <a:pPr marL="344170" indent="-344170" algn="just"/>
            <a:r>
              <a:rPr lang="es-ES" sz="1600" dirty="0">
                <a:ea typeface="+mn-lt"/>
                <a:cs typeface="+mn-lt"/>
              </a:rPr>
              <a:t>Un </a:t>
            </a:r>
            <a:r>
              <a:rPr lang="es-ES" sz="1600" b="1" dirty="0">
                <a:ea typeface="+mn-lt"/>
                <a:cs typeface="+mn-lt"/>
              </a:rPr>
              <a:t>paisaje fractal</a:t>
            </a:r>
            <a:r>
              <a:rPr lang="es-ES" sz="1600" dirty="0">
                <a:ea typeface="+mn-lt"/>
                <a:cs typeface="+mn-lt"/>
              </a:rPr>
              <a:t> es una superficie generada mediante un algoritmo </a:t>
            </a:r>
            <a:r>
              <a:rPr lang="es-ES" sz="1600" dirty="0">
                <a:ea typeface="+mn-lt"/>
                <a:cs typeface="+mn-lt"/>
                <a:hlinkClick r:id="rId3"/>
              </a:rPr>
              <a:t>estocástico</a:t>
            </a:r>
            <a:r>
              <a:rPr lang="es-ES" sz="1600" dirty="0">
                <a:ea typeface="+mn-lt"/>
                <a:cs typeface="+mn-lt"/>
              </a:rPr>
              <a:t> diseñado para producir un comportamiento </a:t>
            </a:r>
            <a:r>
              <a:rPr lang="es-ES" sz="1600" dirty="0">
                <a:ea typeface="+mn-lt"/>
                <a:cs typeface="+mn-lt"/>
                <a:hlinkClick r:id="rId4"/>
              </a:rPr>
              <a:t>fractal</a:t>
            </a:r>
            <a:r>
              <a:rPr lang="es-ES" sz="1600" dirty="0">
                <a:ea typeface="+mn-lt"/>
                <a:cs typeface="+mn-lt"/>
              </a:rPr>
              <a:t> que imita la apariencia del terreno natural. En otras palabras, el resultado del procedimiento no es una superficie fractal determinista, sino más bien una superficie aleatoria que exhibe un comportamiento fractal</a:t>
            </a:r>
            <a:endParaRPr lang="es-ES" sz="1600" dirty="0">
              <a:cs typeface="Arial" panose="020B0604020202020204"/>
            </a:endParaRPr>
          </a:p>
        </p:txBody>
      </p:sp>
      <p:sp>
        <p:nvSpPr>
          <p:cNvPr id="17" name="Rectangle 16">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a:extLst>
              <a:ext uri="{FF2B5EF4-FFF2-40B4-BE49-F238E27FC236}">
                <a16:creationId xmlns:a16="http://schemas.microsoft.com/office/drawing/2014/main" id="{C33672B7-D7E6-E40E-D036-CC49D8F9B123}"/>
              </a:ext>
            </a:extLst>
          </p:cNvPr>
          <p:cNvPicPr>
            <a:picLocks noChangeAspect="1"/>
          </p:cNvPicPr>
          <p:nvPr/>
        </p:nvPicPr>
        <p:blipFill rotWithShape="1">
          <a:blip r:embed="rId5"/>
          <a:srcRect l="21978" r="36429" b="1"/>
          <a:stretch/>
        </p:blipFill>
        <p:spPr>
          <a:xfrm>
            <a:off x="7534656" y="227"/>
            <a:ext cx="4657039" cy="6858000"/>
          </a:xfrm>
          <a:prstGeom prst="rect">
            <a:avLst/>
          </a:prstGeom>
        </p:spPr>
      </p:pic>
      <p:pic>
        <p:nvPicPr>
          <p:cNvPr id="19" name="Picture 18">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Tree>
    <p:extLst>
      <p:ext uri="{BB962C8B-B14F-4D97-AF65-F5344CB8AC3E}">
        <p14:creationId xmlns:p14="http://schemas.microsoft.com/office/powerpoint/2010/main" val="2602152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50491C-E0AB-90AB-C118-91F8D59FE74C}"/>
              </a:ext>
            </a:extLst>
          </p:cNvPr>
          <p:cNvSpPr>
            <a:spLocks noGrp="1"/>
          </p:cNvSpPr>
          <p:nvPr>
            <p:ph type="title"/>
          </p:nvPr>
        </p:nvSpPr>
        <p:spPr>
          <a:xfrm>
            <a:off x="1191862" y="160878"/>
            <a:ext cx="4318899" cy="1244242"/>
          </a:xfrm>
        </p:spPr>
        <p:txBody>
          <a:bodyPr>
            <a:normAutofit fontScale="90000"/>
          </a:bodyPr>
          <a:lstStyle/>
          <a:p>
            <a:pPr algn="l"/>
            <a:endParaRPr lang="es-ES" dirty="0">
              <a:cs typeface="Arial"/>
            </a:endParaRPr>
          </a:p>
          <a:p>
            <a:r>
              <a:rPr lang="es-ES" dirty="0">
                <a:ea typeface="+mj-lt"/>
                <a:cs typeface="+mj-lt"/>
              </a:rPr>
              <a:t>Generación de paisajes fractales</a:t>
            </a:r>
            <a:endParaRPr lang="es-ES" dirty="0"/>
          </a:p>
        </p:txBody>
      </p:sp>
      <p:sp>
        <p:nvSpPr>
          <p:cNvPr id="3" name="Marcador de contenido 2">
            <a:extLst>
              <a:ext uri="{FF2B5EF4-FFF2-40B4-BE49-F238E27FC236}">
                <a16:creationId xmlns:a16="http://schemas.microsoft.com/office/drawing/2014/main" id="{2C73F299-D136-AFF4-9805-94E0B4CA0C1A}"/>
              </a:ext>
            </a:extLst>
          </p:cNvPr>
          <p:cNvSpPr>
            <a:spLocks noGrp="1"/>
          </p:cNvSpPr>
          <p:nvPr>
            <p:ph idx="1"/>
          </p:nvPr>
        </p:nvSpPr>
        <p:spPr>
          <a:xfrm>
            <a:off x="1974739" y="2052116"/>
            <a:ext cx="4901548" cy="3997828"/>
          </a:xfrm>
        </p:spPr>
        <p:txBody>
          <a:bodyPr vert="horz" lIns="91440" tIns="45720" rIns="91440" bIns="45720" rtlCol="0" anchor="ctr">
            <a:noAutofit/>
          </a:bodyPr>
          <a:lstStyle/>
          <a:p>
            <a:pPr marL="0" indent="0" algn="just">
              <a:buNone/>
            </a:pPr>
            <a:endParaRPr lang="es-ES" sz="1600" dirty="0">
              <a:cs typeface="Arial" panose="020B0604020202020204"/>
            </a:endParaRPr>
          </a:p>
          <a:p>
            <a:pPr marL="344170" indent="-344170" algn="just"/>
            <a:r>
              <a:rPr lang="es-ES" sz="1600" dirty="0">
                <a:ea typeface="+mn-lt"/>
                <a:cs typeface="+mn-lt"/>
              </a:rPr>
              <a:t>Una forma de crear un paisaje de este tipo es emplear el algoritmo de desplazamiento de punto medio aleatorio , en el que un cuadrado se subdivide en cuatro cuadrados iguales más pequeños y el punto central está compensado verticalmente por una cantidad aleatoria. El proceso se repite en los cuatro nuevos cuadrados, y así sucesivamente, hasta alcanzar el nivel de detalle deseado . </a:t>
            </a:r>
            <a:endParaRPr lang="es-ES" sz="1600" dirty="0"/>
          </a:p>
          <a:p>
            <a:pPr marL="344170" indent="-344170" algn="just"/>
            <a:endParaRPr lang="es-ES" sz="1600" dirty="0">
              <a:cs typeface="Arial"/>
            </a:endParaRPr>
          </a:p>
        </p:txBody>
      </p:sp>
      <p:sp>
        <p:nvSpPr>
          <p:cNvPr id="17" name="Rectangle 16">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AF491B8-5E63-1A30-D184-C8257B6FC2C3}"/>
              </a:ext>
            </a:extLst>
          </p:cNvPr>
          <p:cNvPicPr>
            <a:picLocks noChangeAspect="1"/>
          </p:cNvPicPr>
          <p:nvPr/>
        </p:nvPicPr>
        <p:blipFill>
          <a:blip r:embed="rId3"/>
          <a:stretch>
            <a:fillRect/>
          </a:stretch>
        </p:blipFill>
        <p:spPr>
          <a:xfrm>
            <a:off x="7542982" y="0"/>
            <a:ext cx="4657039" cy="6858000"/>
          </a:xfrm>
          <a:prstGeom prst="rect">
            <a:avLst/>
          </a:prstGeom>
        </p:spPr>
      </p:pic>
      <p:pic>
        <p:nvPicPr>
          <p:cNvPr id="19" name="Picture 18">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Tree>
    <p:extLst>
      <p:ext uri="{BB962C8B-B14F-4D97-AF65-F5344CB8AC3E}">
        <p14:creationId xmlns:p14="http://schemas.microsoft.com/office/powerpoint/2010/main" val="63583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807A8-1692-867F-1B64-305761A43D21}"/>
              </a:ext>
            </a:extLst>
          </p:cNvPr>
          <p:cNvSpPr>
            <a:spLocks noGrp="1"/>
          </p:cNvSpPr>
          <p:nvPr>
            <p:ph type="title"/>
          </p:nvPr>
        </p:nvSpPr>
        <p:spPr/>
        <p:txBody>
          <a:bodyPr/>
          <a:lstStyle/>
          <a:p>
            <a:r>
              <a:rPr lang="es-ES" dirty="0"/>
              <a:t>Ecuación de Mandelbrot</a:t>
            </a:r>
          </a:p>
        </p:txBody>
      </p:sp>
      <p:sp>
        <p:nvSpPr>
          <p:cNvPr id="8" name="Rectángulo 7">
            <a:extLst>
              <a:ext uri="{FF2B5EF4-FFF2-40B4-BE49-F238E27FC236}">
                <a16:creationId xmlns:a16="http://schemas.microsoft.com/office/drawing/2014/main" id="{D1690945-BDF5-4ED8-BCD9-B75958A319EB}"/>
              </a:ext>
            </a:extLst>
          </p:cNvPr>
          <p:cNvSpPr/>
          <p:nvPr/>
        </p:nvSpPr>
        <p:spPr>
          <a:xfrm>
            <a:off x="2195118" y="4400397"/>
            <a:ext cx="7797600" cy="1058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Marcador de contenido 6">
            <a:extLst>
              <a:ext uri="{FF2B5EF4-FFF2-40B4-BE49-F238E27FC236}">
                <a16:creationId xmlns:a16="http://schemas.microsoft.com/office/drawing/2014/main" id="{5B94F159-B70B-4D84-A555-FB386CE3F9DD}"/>
              </a:ext>
            </a:extLst>
          </p:cNvPr>
          <p:cNvPicPr>
            <a:picLocks noGrp="1" noChangeAspect="1"/>
          </p:cNvPicPr>
          <p:nvPr>
            <p:ph idx="1"/>
          </p:nvPr>
        </p:nvPicPr>
        <p:blipFill>
          <a:blip r:embed="rId2"/>
          <a:stretch>
            <a:fillRect/>
          </a:stretch>
        </p:blipFill>
        <p:spPr>
          <a:xfrm>
            <a:off x="2196506" y="4400397"/>
            <a:ext cx="7796212" cy="1058109"/>
          </a:xfrm>
        </p:spPr>
      </p:pic>
      <p:sp>
        <p:nvSpPr>
          <p:cNvPr id="9" name="CuadroTexto 8">
            <a:extLst>
              <a:ext uri="{FF2B5EF4-FFF2-40B4-BE49-F238E27FC236}">
                <a16:creationId xmlns:a16="http://schemas.microsoft.com/office/drawing/2014/main" id="{58F6753D-664C-4DD8-975D-76685356A4AF}"/>
              </a:ext>
            </a:extLst>
          </p:cNvPr>
          <p:cNvSpPr txBox="1"/>
          <p:nvPr/>
        </p:nvSpPr>
        <p:spPr>
          <a:xfrm>
            <a:off x="2196506" y="1695635"/>
            <a:ext cx="7797600" cy="1754326"/>
          </a:xfrm>
          <a:prstGeom prst="rect">
            <a:avLst/>
          </a:prstGeom>
          <a:noFill/>
        </p:spPr>
        <p:txBody>
          <a:bodyPr wrap="square" rtlCol="0">
            <a:spAutoFit/>
          </a:bodyPr>
          <a:lstStyle/>
          <a:p>
            <a:pPr algn="just"/>
            <a:r>
              <a:rPr lang="es-MX" dirty="0"/>
              <a:t>El </a:t>
            </a:r>
            <a:r>
              <a:rPr lang="es-MX" b="1" dirty="0"/>
              <a:t>conjunto de Mandelbrot</a:t>
            </a:r>
            <a:r>
              <a:rPr lang="es-MX" dirty="0"/>
              <a:t> es el más estudiado de los fractales. Se conoce así en honor al matemático Benoît Mandelbrot (1924-2010), que investigó sobre él en los años </a:t>
            </a:r>
            <a:r>
              <a:rPr lang="es-MX" sz="1600" dirty="0"/>
              <a:t>setenta</a:t>
            </a:r>
            <a:r>
              <a:rPr lang="es-MX" dirty="0"/>
              <a:t>. </a:t>
            </a:r>
          </a:p>
          <a:p>
            <a:r>
              <a:rPr lang="es-MX" dirty="0"/>
              <a:t>Este conjunto se define en el plano complejo fijando un número complejo </a:t>
            </a:r>
            <a:r>
              <a:rPr lang="es-MX" i="1" dirty="0"/>
              <a:t>c</a:t>
            </a:r>
            <a:r>
              <a:rPr lang="es-MX" dirty="0"/>
              <a:t> cualquiera. A partir de </a:t>
            </a:r>
            <a:r>
              <a:rPr lang="es-MX" i="1" dirty="0"/>
              <a:t>c</a:t>
            </a:r>
            <a:r>
              <a:rPr lang="es-MX" dirty="0"/>
              <a:t>, se construye una sucesión por recursión</a:t>
            </a:r>
          </a:p>
          <a:p>
            <a:endParaRPr lang="es-MX" dirty="0"/>
          </a:p>
        </p:txBody>
      </p:sp>
    </p:spTree>
    <p:extLst>
      <p:ext uri="{BB962C8B-B14F-4D97-AF65-F5344CB8AC3E}">
        <p14:creationId xmlns:p14="http://schemas.microsoft.com/office/powerpoint/2010/main" val="1365312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extLst/>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 name="Rectangle 16">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0AED9AD-0688-4DA1-92C3-89493CE240FA}"/>
              </a:ext>
            </a:extLst>
          </p:cNvPr>
          <p:cNvSpPr>
            <a:spLocks noGrp="1"/>
          </p:cNvSpPr>
          <p:nvPr>
            <p:ph type="title"/>
          </p:nvPr>
        </p:nvSpPr>
        <p:spPr>
          <a:xfrm>
            <a:off x="1389815" y="265629"/>
            <a:ext cx="8608037" cy="1077229"/>
          </a:xfrm>
        </p:spPr>
        <p:txBody>
          <a:bodyPr>
            <a:normAutofit/>
          </a:bodyPr>
          <a:lstStyle/>
          <a:p>
            <a:pPr algn="l"/>
            <a:r>
              <a:rPr lang="es-MX" dirty="0"/>
              <a:t>Resultados</a:t>
            </a:r>
            <a:endParaRPr lang="es-MX"/>
          </a:p>
        </p:txBody>
      </p:sp>
      <p:sp>
        <p:nvSpPr>
          <p:cNvPr id="23" name="Rectangle 22">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contenido 6">
            <a:extLst>
              <a:ext uri="{FF2B5EF4-FFF2-40B4-BE49-F238E27FC236}">
                <a16:creationId xmlns:a16="http://schemas.microsoft.com/office/drawing/2014/main" id="{1A7CDC3D-CC65-4C60-BEC7-983CFB777AD9}"/>
              </a:ext>
            </a:extLst>
          </p:cNvPr>
          <p:cNvSpPr>
            <a:spLocks noGrp="1"/>
          </p:cNvSpPr>
          <p:nvPr>
            <p:ph idx="1"/>
          </p:nvPr>
        </p:nvSpPr>
        <p:spPr>
          <a:xfrm>
            <a:off x="2298377" y="1923650"/>
            <a:ext cx="7796540" cy="1395944"/>
          </a:xfrm>
        </p:spPr>
        <p:txBody>
          <a:bodyPr/>
          <a:lstStyle/>
          <a:p>
            <a:pPr algn="just"/>
            <a:r>
              <a:rPr lang="es-MX" dirty="0"/>
              <a:t>Cómo resultado obtuvimos el conjunto de Mandelbrot en forma de montaña fractal, que consiste en varios puntos dentro del plano complejo, al hacer una sucesión de números complejos.</a:t>
            </a:r>
          </a:p>
        </p:txBody>
      </p:sp>
      <p:pic>
        <p:nvPicPr>
          <p:cNvPr id="8" name="Imagen 7">
            <a:extLst>
              <a:ext uri="{FF2B5EF4-FFF2-40B4-BE49-F238E27FC236}">
                <a16:creationId xmlns:a16="http://schemas.microsoft.com/office/drawing/2014/main" id="{6347BC82-B257-466C-ADF0-1E9463678B1D}"/>
              </a:ext>
            </a:extLst>
          </p:cNvPr>
          <p:cNvPicPr>
            <a:picLocks noChangeAspect="1"/>
          </p:cNvPicPr>
          <p:nvPr/>
        </p:nvPicPr>
        <p:blipFill rotWithShape="1">
          <a:blip r:embed="rId5"/>
          <a:srcRect t="23468"/>
          <a:stretch/>
        </p:blipFill>
        <p:spPr>
          <a:xfrm>
            <a:off x="4301172" y="3426282"/>
            <a:ext cx="3790950" cy="2886734"/>
          </a:xfrm>
          <a:prstGeom prst="rect">
            <a:avLst/>
          </a:prstGeom>
        </p:spPr>
      </p:pic>
    </p:spTree>
    <p:extLst>
      <p:ext uri="{BB962C8B-B14F-4D97-AF65-F5344CB8AC3E}">
        <p14:creationId xmlns:p14="http://schemas.microsoft.com/office/powerpoint/2010/main" val="155833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304EC1-BDD5-4C7F-BB63-1A807C9C564B}"/>
              </a:ext>
            </a:extLst>
          </p:cNvPr>
          <p:cNvSpPr>
            <a:spLocks noGrp="1"/>
          </p:cNvSpPr>
          <p:nvPr>
            <p:ph type="title"/>
          </p:nvPr>
        </p:nvSpPr>
        <p:spPr/>
        <p:txBody>
          <a:bodyPr/>
          <a:lstStyle/>
          <a:p>
            <a:r>
              <a:rPr lang="es-MX" dirty="0"/>
              <a:t>Conclusiones</a:t>
            </a:r>
          </a:p>
        </p:txBody>
      </p:sp>
      <p:sp>
        <p:nvSpPr>
          <p:cNvPr id="3" name="Marcador de contenido 2">
            <a:extLst>
              <a:ext uri="{FF2B5EF4-FFF2-40B4-BE49-F238E27FC236}">
                <a16:creationId xmlns:a16="http://schemas.microsoft.com/office/drawing/2014/main" id="{53F9BB76-92F8-443C-93A0-DA1B19D7808C}"/>
              </a:ext>
            </a:extLst>
          </p:cNvPr>
          <p:cNvSpPr>
            <a:spLocks noGrp="1"/>
          </p:cNvSpPr>
          <p:nvPr>
            <p:ph idx="1"/>
          </p:nvPr>
        </p:nvSpPr>
        <p:spPr/>
        <p:txBody>
          <a:bodyPr/>
          <a:lstStyle/>
          <a:p>
            <a:pPr algn="just"/>
            <a:r>
              <a:rPr lang="es-MX" dirty="0"/>
              <a:t>Diseñar e imprimir un paisaje montañoso de fractales nos ayudó a emplear el conocimiento previo que teníamos de fractales, así como, el empleo de nuevos usos para la biblioteca </a:t>
            </a:r>
            <a:r>
              <a:rPr lang="es-MX" dirty="0" err="1"/>
              <a:t>matplotlib</a:t>
            </a:r>
            <a:r>
              <a:rPr lang="es-MX" dirty="0"/>
              <a:t>; teniendo un cambio que es la ecuación de Mandelbrot con la cual pudimos construir cada punto (x, y, z) del plano complejo para crear el conjunto de Mandelbrot en forma de un paisaje montañoso.</a:t>
            </a:r>
          </a:p>
        </p:txBody>
      </p:sp>
    </p:spTree>
    <p:extLst>
      <p:ext uri="{BB962C8B-B14F-4D97-AF65-F5344CB8AC3E}">
        <p14:creationId xmlns:p14="http://schemas.microsoft.com/office/powerpoint/2010/main" val="1525432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17F0D1-230F-4417-8D94-BF1FC034FC68}"/>
              </a:ext>
            </a:extLst>
          </p:cNvPr>
          <p:cNvSpPr>
            <a:spLocks noGrp="1"/>
          </p:cNvSpPr>
          <p:nvPr>
            <p:ph type="title"/>
          </p:nvPr>
        </p:nvSpPr>
        <p:spPr/>
        <p:txBody>
          <a:bodyPr/>
          <a:lstStyle/>
          <a:p>
            <a:r>
              <a:rPr lang="es-MX"/>
              <a:t>Referencias bibliográficas</a:t>
            </a:r>
          </a:p>
        </p:txBody>
      </p:sp>
      <p:sp>
        <p:nvSpPr>
          <p:cNvPr id="3" name="Marcador de contenido 2">
            <a:extLst>
              <a:ext uri="{FF2B5EF4-FFF2-40B4-BE49-F238E27FC236}">
                <a16:creationId xmlns:a16="http://schemas.microsoft.com/office/drawing/2014/main" id="{ACA2F812-E17E-498F-98B5-BB5208C45E92}"/>
              </a:ext>
            </a:extLst>
          </p:cNvPr>
          <p:cNvSpPr>
            <a:spLocks noGrp="1"/>
          </p:cNvSpPr>
          <p:nvPr>
            <p:ph idx="1"/>
          </p:nvPr>
        </p:nvSpPr>
        <p:spPr/>
        <p:txBody>
          <a:bodyPr/>
          <a:lstStyle/>
          <a:p>
            <a:pPr marL="344170" indent="-344170"/>
            <a:r>
              <a:rPr lang="es-MX" dirty="0"/>
              <a:t>(2014)”Paisaje fractal. Disponible en: </a:t>
            </a:r>
            <a:r>
              <a:rPr lang="es-MX" dirty="0">
                <a:ea typeface="+mn-lt"/>
                <a:cs typeface="+mn-lt"/>
                <a:hlinkClick r:id="rId2"/>
              </a:rPr>
              <a:t>https://hmong.es/wiki/Fractal_landscape</a:t>
            </a:r>
            <a:r>
              <a:rPr lang="es-MX" dirty="0">
                <a:ea typeface="+mn-lt"/>
                <a:cs typeface="+mn-lt"/>
              </a:rPr>
              <a:t> .[Consultado el 24 de abril de 2022, a las 17:35 </a:t>
            </a:r>
            <a:r>
              <a:rPr lang="es-MX" dirty="0" err="1">
                <a:ea typeface="+mn-lt"/>
                <a:cs typeface="+mn-lt"/>
              </a:rPr>
              <a:t>hrs</a:t>
            </a:r>
            <a:r>
              <a:rPr lang="es-MX" dirty="0">
                <a:ea typeface="+mn-lt"/>
                <a:cs typeface="+mn-lt"/>
              </a:rPr>
              <a:t>.]</a:t>
            </a:r>
          </a:p>
          <a:p>
            <a:pPr marL="344170" indent="-344170"/>
            <a:r>
              <a:rPr lang="es-MX" dirty="0">
                <a:ea typeface="+mn-lt"/>
                <a:cs typeface="+mn-lt"/>
              </a:rPr>
              <a:t>Addams, M.(2016)”Paisaje Fractal”. Disponible en: </a:t>
            </a:r>
            <a:r>
              <a:rPr lang="es-MX" dirty="0">
                <a:ea typeface="+mn-lt"/>
                <a:cs typeface="+mn-lt"/>
                <a:hlinkClick r:id="rId3"/>
              </a:rPr>
              <a:t>https://prezi.com/i2buxzkmodz4/paisaje-fractal/</a:t>
            </a:r>
            <a:r>
              <a:rPr lang="es-MX" dirty="0">
                <a:ea typeface="+mn-lt"/>
                <a:cs typeface="+mn-lt"/>
              </a:rPr>
              <a:t> .[Consultado el 24 de abril de 2022, a las 18:04 </a:t>
            </a:r>
            <a:r>
              <a:rPr lang="es-MX" dirty="0" err="1">
                <a:ea typeface="+mn-lt"/>
                <a:cs typeface="+mn-lt"/>
              </a:rPr>
              <a:t>hrs</a:t>
            </a:r>
            <a:r>
              <a:rPr lang="es-MX" dirty="0">
                <a:ea typeface="+mn-lt"/>
                <a:cs typeface="+mn-lt"/>
              </a:rPr>
              <a:t>.]</a:t>
            </a:r>
          </a:p>
          <a:p>
            <a:pPr marL="344170" indent="-344170"/>
            <a:endParaRPr lang="es-MX" dirty="0">
              <a:cs typeface="Arial" panose="020B0604020202020204"/>
            </a:endParaRPr>
          </a:p>
        </p:txBody>
      </p:sp>
    </p:spTree>
    <p:extLst>
      <p:ext uri="{BB962C8B-B14F-4D97-AF65-F5344CB8AC3E}">
        <p14:creationId xmlns:p14="http://schemas.microsoft.com/office/powerpoint/2010/main" val="4913802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3EB83C6C418C64C8C88D99766077FE9" ma:contentTypeVersion="13" ma:contentTypeDescription="Crear nuevo documento." ma:contentTypeScope="" ma:versionID="6cc1bd472d60d8196ef6409d8b439223">
  <xsd:schema xmlns:xsd="http://www.w3.org/2001/XMLSchema" xmlns:xs="http://www.w3.org/2001/XMLSchema" xmlns:p="http://schemas.microsoft.com/office/2006/metadata/properties" xmlns:ns3="75c8b126-99c9-4f01-b9b9-c205bf38904b" xmlns:ns4="3cf7e291-d8d9-4386-b7c9-ff64291675b1" targetNamespace="http://schemas.microsoft.com/office/2006/metadata/properties" ma:root="true" ma:fieldsID="6e902f3169b3fd7781942780e2521b61" ns3:_="" ns4:_="">
    <xsd:import namespace="75c8b126-99c9-4f01-b9b9-c205bf38904b"/>
    <xsd:import namespace="3cf7e291-d8d9-4386-b7c9-ff64291675b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c8b126-99c9-4f01-b9b9-c205bf3890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f7e291-d8d9-4386-b7c9-ff64291675b1"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element name="SharingHintHash" ma:index="17"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600218-A88A-40E5-8C74-64A995A6A0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c8b126-99c9-4f01-b9b9-c205bf38904b"/>
    <ds:schemaRef ds:uri="3cf7e291-d8d9-4386-b7c9-ff64291675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78EDA0-2EF4-4252-A831-0288349A14BB}">
  <ds:schemaRefs>
    <ds:schemaRef ds:uri="http://schemas.microsoft.com/sharepoint/v3/contenttype/forms"/>
  </ds:schemaRefs>
</ds:datastoreItem>
</file>

<file path=customXml/itemProps3.xml><?xml version="1.0" encoding="utf-8"?>
<ds:datastoreItem xmlns:ds="http://schemas.openxmlformats.org/officeDocument/2006/customXml" ds:itemID="{A0CCED0E-6AE5-44B8-B112-572B6577AE84}">
  <ds:schemaRefs>
    <ds:schemaRef ds:uri="http://www.w3.org/XML/1998/namespace"/>
    <ds:schemaRef ds:uri="http://purl.org/dc/dcmitype/"/>
    <ds:schemaRef ds:uri="3cf7e291-d8d9-4386-b7c9-ff64291675b1"/>
    <ds:schemaRef ds:uri="http://schemas.microsoft.com/office/2006/metadata/properties"/>
    <ds:schemaRef ds:uri="75c8b126-99c9-4f01-b9b9-c205bf38904b"/>
    <ds:schemaRef ds:uri="http://schemas.microsoft.com/office/infopath/2007/PartnerControls"/>
    <ds:schemaRef ds:uri="http://purl.org/dc/elements/1.1/"/>
    <ds:schemaRef ds:uri="http://purl.org/dc/terms/"/>
    <ds:schemaRef ds:uri="http://schemas.microsoft.com/office/2006/documentManagement/typ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41</TotalTime>
  <Words>521</Words>
  <Application>Microsoft Office PowerPoint</Application>
  <PresentationFormat>Panorámica</PresentationFormat>
  <Paragraphs>28</Paragraphs>
  <Slides>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MS Shell Dlg 2</vt:lpstr>
      <vt:lpstr>Wingdings</vt:lpstr>
      <vt:lpstr>Wingdings 3</vt:lpstr>
      <vt:lpstr>Madison</vt:lpstr>
      <vt:lpstr>Paisaje montañoso de Mandelbrot </vt:lpstr>
      <vt:lpstr>Introducción: </vt:lpstr>
      <vt:lpstr>Objetivos</vt:lpstr>
      <vt:lpstr>Paisaje fractal</vt:lpstr>
      <vt:lpstr> Generación de paisajes fractales</vt:lpstr>
      <vt:lpstr>Ecuación de Mandelbrot</vt:lpstr>
      <vt:lpstr>Resultados</vt:lpstr>
      <vt:lpstr>Conclusiones</vt:lpstr>
      <vt:lpstr>Referencias bibliográficas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Paisaje montañoso de Mandelbrot</dc:title>
  <dc:creator>GONZALEZ DE LA CERDA, JORGE LUIS</dc:creator>
  <cp:lastModifiedBy>JOSE DANIEL GUTIERREZ GARCIA</cp:lastModifiedBy>
  <cp:revision>54</cp:revision>
  <dcterms:created xsi:type="dcterms:W3CDTF">2022-04-25T16:00:23Z</dcterms:created>
  <dcterms:modified xsi:type="dcterms:W3CDTF">2022-04-25T19:00:42Z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0x01010093EB83C6C418C64C8C88D99766077FE9</vt:lpwstr>
  </property>
</Properties>
</file>